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1" r:id="rId6"/>
    <p:sldId id="272" r:id="rId7"/>
    <p:sldId id="273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63" r:id="rId17"/>
    <p:sldId id="264" r:id="rId18"/>
    <p:sldId id="26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Repo Bold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8T09:24:47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8T09:24:54.0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9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48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10" Type="http://schemas.microsoft.com/office/2007/relationships/hdphoto" Target="../media/hdphoto1.wdp"/><Relationship Id="rId4" Type="http://schemas.openxmlformats.org/officeDocument/2006/relationships/image" Target="../media/image26.svg"/><Relationship Id="rId9" Type="http://schemas.openxmlformats.org/officeDocument/2006/relationships/image" Target="../media/image47.png"/><Relationship Id="rId1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48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sv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4.svg"/><Relationship Id="rId4" Type="http://schemas.openxmlformats.org/officeDocument/2006/relationships/image" Target="../media/image12.sv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39.png"/><Relationship Id="rId5" Type="http://schemas.openxmlformats.org/officeDocument/2006/relationships/image" Target="../media/image21.png"/><Relationship Id="rId15" Type="http://schemas.openxmlformats.org/officeDocument/2006/relationships/image" Target="../media/image23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Relationship Id="rId1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27.png"/><Relationship Id="rId5" Type="http://schemas.openxmlformats.org/officeDocument/2006/relationships/image" Target="../media/image39.png"/><Relationship Id="rId10" Type="http://schemas.openxmlformats.org/officeDocument/2006/relationships/image" Target="../media/image24.svg"/><Relationship Id="rId4" Type="http://schemas.openxmlformats.org/officeDocument/2006/relationships/image" Target="../media/image22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 rot="1280600">
            <a:off x="-2095788" y="7351783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>
            <a:off x="13262146" y="5483248"/>
            <a:ext cx="3136626" cy="3589844"/>
          </a:xfrm>
          <a:custGeom>
            <a:avLst/>
            <a:gdLst/>
            <a:ahLst/>
            <a:cxnLst/>
            <a:rect l="l" t="t" r="r" b="b"/>
            <a:pathLst>
              <a:path w="3136626" h="3589844">
                <a:moveTo>
                  <a:pt x="0" y="0"/>
                </a:moveTo>
                <a:lnTo>
                  <a:pt x="3136626" y="0"/>
                </a:lnTo>
                <a:lnTo>
                  <a:pt x="3136626" y="3589844"/>
                </a:lnTo>
                <a:lnTo>
                  <a:pt x="0" y="35898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TextBox 8"/>
          <p:cNvSpPr txBox="1"/>
          <p:nvPr/>
        </p:nvSpPr>
        <p:spPr>
          <a:xfrm>
            <a:off x="3268312" y="4351461"/>
            <a:ext cx="11387273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Repo Bold Bold"/>
              </a:rPr>
              <a:t>Conditional Probability Bayes' Theorem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2933" y="6754365"/>
            <a:ext cx="10914825" cy="52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0">
                <a:solidFill>
                  <a:srgbClr val="000000"/>
                </a:solidFill>
                <a:latin typeface="DM Sans"/>
              </a:rPr>
              <a:t>Presenters: Janen B. Merto, Fergielyn Capa, Erica B. Cajayon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2933" y="3159907"/>
            <a:ext cx="11962652" cy="86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epo Bold Bold"/>
              </a:rPr>
              <a:t>Lesson 3.1: Introduction to Probability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171F8C-BEA2-68AF-2004-DFC638B85B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943"/>
          <a:stretch/>
        </p:blipFill>
        <p:spPr>
          <a:xfrm>
            <a:off x="4087670" y="3198637"/>
            <a:ext cx="10766469" cy="43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1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9B70C8-C142-397D-B7C7-D05B0DC8B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1946" y="3700742"/>
            <a:ext cx="9492295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F980C-DE48-0592-FC6B-89C60BB6D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7438" y="3022504"/>
            <a:ext cx="10144623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8695B-7841-B31E-E97C-6F216C1F7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2601" y="3033199"/>
            <a:ext cx="9687384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49BB-872E-F2EA-48A0-C3A8AB5A5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3204081"/>
            <a:ext cx="10656732" cy="40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3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2CE26-9250-73BA-A188-BC59EB855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3154216"/>
            <a:ext cx="10034886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73998" y="6395204"/>
            <a:ext cx="10556292" cy="2166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 lang="en-US" sz="4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en-US" sz="4000" dirty="0">
                <a:solidFill>
                  <a:srgbClr val="000000"/>
                </a:solidFill>
                <a:latin typeface="DM Sans"/>
              </a:rPr>
              <a:t>A: Being Prescribed pain pills. 10%</a:t>
            </a:r>
          </a:p>
          <a:p>
            <a:pPr>
              <a:lnSpc>
                <a:spcPts val="4200"/>
              </a:lnSpc>
            </a:pPr>
            <a:r>
              <a:rPr lang="en-US" sz="4000" dirty="0">
                <a:solidFill>
                  <a:srgbClr val="000000"/>
                </a:solidFill>
                <a:latin typeface="DM Sans"/>
              </a:rPr>
              <a:t>B: Being an addict 5%</a:t>
            </a:r>
          </a:p>
          <a:p>
            <a:pPr>
              <a:lnSpc>
                <a:spcPts val="4200"/>
              </a:lnSpc>
            </a:pPr>
            <a:r>
              <a:rPr lang="en-US" sz="4000" dirty="0">
                <a:solidFill>
                  <a:srgbClr val="000000"/>
                </a:solidFill>
                <a:latin typeface="DM Sans"/>
              </a:rPr>
              <a:t>B/A: Prescribed pain pills – addict prob. 8%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C3672-9886-CA80-7459-1C9E92BA8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4305" y="2137908"/>
            <a:ext cx="12776958" cy="24725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53BBB8-1C89-FFD3-FF0E-935E22DA6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8747" y="4973260"/>
            <a:ext cx="7334138" cy="1548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1A44CA-1363-535F-0606-F04AAF7656B2}"/>
                  </a:ext>
                </a:extLst>
              </p14:cNvPr>
              <p14:cNvContentPartPr/>
              <p14:nvPr/>
            </p14:nvContentPartPr>
            <p14:xfrm>
              <a:off x="11201426" y="5388274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1A44CA-1363-535F-0606-F04AAF7656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95306" y="538215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0D9154-8EAE-94BC-62EA-920BD941083A}"/>
                  </a:ext>
                </a:extLst>
              </p14:cNvPr>
              <p14:cNvContentPartPr/>
              <p14:nvPr/>
            </p14:nvContentPartPr>
            <p14:xfrm>
              <a:off x="11250386" y="5371714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0D9154-8EAE-94BC-62EA-920BD94108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87746" y="530871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7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07781"/>
            <a:ext cx="13682797" cy="8250519"/>
            <a:chOff x="0" y="-9525"/>
            <a:chExt cx="6230227" cy="3756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57090" y="2880361"/>
            <a:ext cx="7146346" cy="2166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 lang="en-US" sz="4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A: Being Prescribed pain pills. 10%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B: Being an addict 5%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B/A: Prescribed pain pills – addict prob. 8%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6243" y="47836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C3672-9886-CA80-7459-1C9E92BA8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7598" y="1346964"/>
            <a:ext cx="9497683" cy="1837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53BBB8-1C89-FFD3-FF0E-935E22DA6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9228" y="3503179"/>
            <a:ext cx="6040830" cy="1275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70A789-B6DC-97BB-D709-360E5824AF3F}"/>
              </a:ext>
            </a:extLst>
          </p:cNvPr>
          <p:cNvSpPr txBox="1"/>
          <p:nvPr/>
        </p:nvSpPr>
        <p:spPr>
          <a:xfrm>
            <a:off x="3556025" y="6095631"/>
            <a:ext cx="245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/>
              <a:t>P(A/B)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B72C61-86E8-604D-E16F-F6007EDB0E70}"/>
              </a:ext>
            </a:extLst>
          </p:cNvPr>
          <p:cNvSpPr txBox="1"/>
          <p:nvPr/>
        </p:nvSpPr>
        <p:spPr>
          <a:xfrm>
            <a:off x="5892231" y="6095631"/>
            <a:ext cx="301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/>
              <a:t>(0.08 * 0.1)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5C4C9-D0D5-4578-6DB7-5F1B49C8857E}"/>
              </a:ext>
            </a:extLst>
          </p:cNvPr>
          <p:cNvSpPr txBox="1"/>
          <p:nvPr/>
        </p:nvSpPr>
        <p:spPr>
          <a:xfrm>
            <a:off x="8903750" y="6095631"/>
            <a:ext cx="1850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/>
              <a:t>/ 0.05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A2EB1-C82E-17EF-B1A7-4F2342393917}"/>
              </a:ext>
            </a:extLst>
          </p:cNvPr>
          <p:cNvSpPr txBox="1"/>
          <p:nvPr/>
        </p:nvSpPr>
        <p:spPr>
          <a:xfrm>
            <a:off x="10656439" y="6095631"/>
            <a:ext cx="390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/>
              <a:t>= 0.16 OR 16%</a:t>
            </a:r>
          </a:p>
        </p:txBody>
      </p:sp>
    </p:spTree>
    <p:extLst>
      <p:ext uri="{BB962C8B-B14F-4D97-AF65-F5344CB8AC3E}">
        <p14:creationId xmlns:p14="http://schemas.microsoft.com/office/powerpoint/2010/main" val="37237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TextBox 4"/>
          <p:cNvSpPr txBox="1"/>
          <p:nvPr/>
        </p:nvSpPr>
        <p:spPr>
          <a:xfrm>
            <a:off x="4167734" y="4184720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-1244255">
            <a:off x="12212738" y="6763050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4025626" y="2068747"/>
            <a:ext cx="10236748" cy="6321192"/>
          </a:xfrm>
          <a:custGeom>
            <a:avLst/>
            <a:gdLst/>
            <a:ahLst/>
            <a:cxnLst/>
            <a:rect l="l" t="t" r="r" b="b"/>
            <a:pathLst>
              <a:path w="10236748" h="6321192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756271" y="168068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>
            <a:off x="14447426" y="5862934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TextBox 10"/>
          <p:cNvSpPr txBox="1"/>
          <p:nvPr/>
        </p:nvSpPr>
        <p:spPr>
          <a:xfrm>
            <a:off x="3338698" y="1874020"/>
            <a:ext cx="4291271" cy="105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Topics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86973" y="4059875"/>
            <a:ext cx="6733390" cy="2338937"/>
            <a:chOff x="0" y="0"/>
            <a:chExt cx="8977853" cy="31185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95739" y="39947"/>
              <a:ext cx="7382114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30" dirty="0">
                  <a:solidFill>
                    <a:srgbClr val="000000"/>
                  </a:solidFill>
                  <a:latin typeface="DM Sans"/>
                </a:rPr>
                <a:t>Conditional Probability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5135" y="30421"/>
              <a:ext cx="778965" cy="77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01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2104535"/>
              <a:ext cx="1169236" cy="1014047"/>
            </a:xfrm>
            <a:custGeom>
              <a:avLst/>
              <a:gdLst/>
              <a:ahLst/>
              <a:cxnLst/>
              <a:rect l="l" t="t" r="r" b="b"/>
              <a:pathLst>
                <a:path w="1169236" h="1014047">
                  <a:moveTo>
                    <a:pt x="0" y="0"/>
                  </a:moveTo>
                  <a:lnTo>
                    <a:pt x="1169236" y="0"/>
                  </a:lnTo>
                  <a:lnTo>
                    <a:pt x="1169236" y="1014046"/>
                  </a:lnTo>
                  <a:lnTo>
                    <a:pt x="0" y="1014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95738" y="2144481"/>
              <a:ext cx="4664605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000000"/>
                  </a:solidFill>
                  <a:latin typeface="DM Sans"/>
                </a:rPr>
                <a:t>Bayes' Theorem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5135" y="2134956"/>
              <a:ext cx="778965" cy="771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02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9313739" y="4600450"/>
            <a:ext cx="9548064" cy="6232282"/>
          </a:xfrm>
          <a:custGeom>
            <a:avLst/>
            <a:gdLst/>
            <a:ahLst/>
            <a:cxnLst/>
            <a:rect l="l" t="t" r="r" b="b"/>
            <a:pathLst>
              <a:path w="9548064" h="6232282">
                <a:moveTo>
                  <a:pt x="0" y="0"/>
                </a:moveTo>
                <a:lnTo>
                  <a:pt x="9548064" y="0"/>
                </a:lnTo>
                <a:lnTo>
                  <a:pt x="9548064" y="6232282"/>
                </a:lnTo>
                <a:lnTo>
                  <a:pt x="0" y="623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4829426" y="7198642"/>
            <a:ext cx="5144375" cy="5004074"/>
          </a:xfrm>
          <a:custGeom>
            <a:avLst/>
            <a:gdLst/>
            <a:ahLst/>
            <a:cxnLst/>
            <a:rect l="l" t="t" r="r" b="b"/>
            <a:pathLst>
              <a:path w="5144375" h="5004074">
                <a:moveTo>
                  <a:pt x="0" y="0"/>
                </a:moveTo>
                <a:lnTo>
                  <a:pt x="5144375" y="0"/>
                </a:lnTo>
                <a:lnTo>
                  <a:pt x="5144375" y="5004074"/>
                </a:lnTo>
                <a:lnTo>
                  <a:pt x="0" y="500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5" name="Group 5"/>
          <p:cNvGrpSpPr/>
          <p:nvPr/>
        </p:nvGrpSpPr>
        <p:grpSpPr>
          <a:xfrm>
            <a:off x="2561565" y="1233898"/>
            <a:ext cx="13164870" cy="7819203"/>
            <a:chOff x="0" y="0"/>
            <a:chExt cx="5217012" cy="30986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17012" cy="3098616"/>
            </a:xfrm>
            <a:custGeom>
              <a:avLst/>
              <a:gdLst/>
              <a:ahLst/>
              <a:cxnLst/>
              <a:rect l="l" t="t" r="r" b="b"/>
              <a:pathLst>
                <a:path w="5217012" h="3098616">
                  <a:moveTo>
                    <a:pt x="19995" y="0"/>
                  </a:moveTo>
                  <a:lnTo>
                    <a:pt x="5197018" y="0"/>
                  </a:lnTo>
                  <a:cubicBezTo>
                    <a:pt x="5202320" y="0"/>
                    <a:pt x="5207406" y="2107"/>
                    <a:pt x="5211156" y="5856"/>
                  </a:cubicBezTo>
                  <a:cubicBezTo>
                    <a:pt x="5214906" y="9606"/>
                    <a:pt x="5217012" y="14692"/>
                    <a:pt x="5217012" y="19995"/>
                  </a:cubicBezTo>
                  <a:lnTo>
                    <a:pt x="5217012" y="3078622"/>
                  </a:lnTo>
                  <a:cubicBezTo>
                    <a:pt x="5217012" y="3089664"/>
                    <a:pt x="5208060" y="3098616"/>
                    <a:pt x="5197018" y="3098616"/>
                  </a:cubicBezTo>
                  <a:lnTo>
                    <a:pt x="19995" y="3098616"/>
                  </a:lnTo>
                  <a:cubicBezTo>
                    <a:pt x="8952" y="3098616"/>
                    <a:pt x="0" y="3089664"/>
                    <a:pt x="0" y="3078622"/>
                  </a:cubicBezTo>
                  <a:lnTo>
                    <a:pt x="0" y="19995"/>
                  </a:lnTo>
                  <a:cubicBezTo>
                    <a:pt x="0" y="8952"/>
                    <a:pt x="8952" y="0"/>
                    <a:pt x="1999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TextBox 9"/>
          <p:cNvSpPr txBox="1"/>
          <p:nvPr/>
        </p:nvSpPr>
        <p:spPr>
          <a:xfrm>
            <a:off x="3995480" y="4120692"/>
            <a:ext cx="10636516" cy="21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-30" dirty="0">
                <a:solidFill>
                  <a:srgbClr val="000000"/>
                </a:solidFill>
                <a:latin typeface="DM Sans"/>
              </a:rPr>
              <a:t>For any two events A and B with P(B) &gt; 0, the conditional probability of A given that B has occurred.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spc="-30" dirty="0">
                <a:solidFill>
                  <a:srgbClr val="000000"/>
                </a:solidFill>
                <a:latin typeface="DM Sans"/>
              </a:rPr>
              <a:t>Usually recognized in a word problem by words like given, if, among, or suggested.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6003" y="2279144"/>
            <a:ext cx="1097599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Conditional Probability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462258" y="1679443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12" name="Group 12"/>
          <p:cNvGrpSpPr/>
          <p:nvPr/>
        </p:nvGrpSpPr>
        <p:grpSpPr>
          <a:xfrm>
            <a:off x="6850987" y="7004946"/>
            <a:ext cx="4111296" cy="997467"/>
            <a:chOff x="0" y="0"/>
            <a:chExt cx="5481728" cy="13299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67929"/>
              <a:ext cx="2480610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ea typeface="DM Sans"/>
                </a:rPr>
                <a:t>𝑃(𝑨|𝑩) =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66310" y="-66675"/>
              <a:ext cx="2517884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ea typeface="DM Sans"/>
                </a:rPr>
                <a:t>𝑃(𝐴∩𝐵)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66310" y="653775"/>
              <a:ext cx="2517884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𝑃(𝐵)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68775" y="516482"/>
              <a:ext cx="3712953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3000" spc="-375">
                  <a:solidFill>
                    <a:srgbClr val="000000"/>
                  </a:solidFill>
                  <a:latin typeface="DM Sans"/>
                </a:rPr>
                <a:t>————————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28700"/>
            <a:ext cx="13682797" cy="8229600"/>
            <a:chOff x="0" y="0"/>
            <a:chExt cx="6230227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75705" y="5143500"/>
            <a:ext cx="10202731" cy="32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If a student is randomly chosen, what is the probability that student is: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B. a male who plays mobiles games?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C. a male given that he is playing mobile games?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</a:rPr>
              <a:t>D. a female given that she is playing mobile games?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47643" y="203738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DC44E2-3A87-678E-6D0E-E5B873E47A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389"/>
          <a:stretch/>
        </p:blipFill>
        <p:spPr>
          <a:xfrm>
            <a:off x="6919133" y="1286508"/>
            <a:ext cx="8773747" cy="27502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28700"/>
            <a:ext cx="13682797" cy="8229600"/>
            <a:chOff x="0" y="0"/>
            <a:chExt cx="6230227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7643" y="203738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DC44E2-3A87-678E-6D0E-E5B873E47A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389"/>
          <a:stretch/>
        </p:blipFill>
        <p:spPr>
          <a:xfrm>
            <a:off x="6919133" y="1286508"/>
            <a:ext cx="8773747" cy="2750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96AF58-1C28-75BD-0EE5-127040836A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134" r="12876" b="15227"/>
          <a:stretch/>
        </p:blipFill>
        <p:spPr>
          <a:xfrm rot="16200000">
            <a:off x="6806270" y="2531978"/>
            <a:ext cx="4029209" cy="72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28700"/>
            <a:ext cx="13682797" cy="8229600"/>
            <a:chOff x="0" y="0"/>
            <a:chExt cx="6230227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7643" y="203738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DC44E2-3A87-678E-6D0E-E5B873E47A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389"/>
          <a:stretch/>
        </p:blipFill>
        <p:spPr>
          <a:xfrm>
            <a:off x="6919133" y="1286508"/>
            <a:ext cx="8773747" cy="275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8FA79-55F7-42D1-C602-3B125CB36F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180" b="11302"/>
          <a:stretch/>
        </p:blipFill>
        <p:spPr>
          <a:xfrm rot="16200000">
            <a:off x="6685575" y="2307689"/>
            <a:ext cx="4747846" cy="80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7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2302602" y="1028700"/>
            <a:ext cx="13682797" cy="8229600"/>
            <a:chOff x="0" y="0"/>
            <a:chExt cx="6230227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30227" cy="3747207"/>
            </a:xfrm>
            <a:custGeom>
              <a:avLst/>
              <a:gdLst/>
              <a:ahLst/>
              <a:cxnLst/>
              <a:rect l="l" t="t" r="r" b="b"/>
              <a:pathLst>
                <a:path w="6230227" h="3747207">
                  <a:moveTo>
                    <a:pt x="19238" y="0"/>
                  </a:moveTo>
                  <a:lnTo>
                    <a:pt x="6210989" y="0"/>
                  </a:lnTo>
                  <a:cubicBezTo>
                    <a:pt x="6216092" y="0"/>
                    <a:pt x="6220985" y="2027"/>
                    <a:pt x="6224593" y="5635"/>
                  </a:cubicBezTo>
                  <a:cubicBezTo>
                    <a:pt x="6228200" y="9242"/>
                    <a:pt x="6230227" y="14136"/>
                    <a:pt x="6230227" y="19238"/>
                  </a:cubicBezTo>
                  <a:lnTo>
                    <a:pt x="6230227" y="3727970"/>
                  </a:lnTo>
                  <a:cubicBezTo>
                    <a:pt x="6230227" y="3733072"/>
                    <a:pt x="6228200" y="3737965"/>
                    <a:pt x="6224593" y="3741573"/>
                  </a:cubicBezTo>
                  <a:cubicBezTo>
                    <a:pt x="6220985" y="3745181"/>
                    <a:pt x="6216092" y="3747207"/>
                    <a:pt x="6210989" y="3747207"/>
                  </a:cubicBezTo>
                  <a:lnTo>
                    <a:pt x="19238" y="3747207"/>
                  </a:lnTo>
                  <a:cubicBezTo>
                    <a:pt x="14136" y="3747207"/>
                    <a:pt x="9242" y="3745181"/>
                    <a:pt x="5635" y="3741573"/>
                  </a:cubicBezTo>
                  <a:cubicBezTo>
                    <a:pt x="2027" y="3737965"/>
                    <a:pt x="0" y="3733072"/>
                    <a:pt x="0" y="3727970"/>
                  </a:cubicBezTo>
                  <a:lnTo>
                    <a:pt x="0" y="19238"/>
                  </a:lnTo>
                  <a:cubicBezTo>
                    <a:pt x="0" y="14136"/>
                    <a:pt x="2027" y="9242"/>
                    <a:pt x="5635" y="5635"/>
                  </a:cubicBezTo>
                  <a:cubicBezTo>
                    <a:pt x="9242" y="2027"/>
                    <a:pt x="14136" y="0"/>
                    <a:pt x="1923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7643" y="2037383"/>
            <a:ext cx="5456124" cy="1504365"/>
            <a:chOff x="0" y="0"/>
            <a:chExt cx="7274833" cy="2005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74833" cy="2005820"/>
              <a:chOff x="0" y="0"/>
              <a:chExt cx="1962273" cy="541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62273" cy="541039"/>
              </a:xfrm>
              <a:custGeom>
                <a:avLst/>
                <a:gdLst/>
                <a:ahLst/>
                <a:cxnLst/>
                <a:rect l="l" t="t" r="r" b="b"/>
                <a:pathLst>
                  <a:path w="1962273" h="541039">
                    <a:moveTo>
                      <a:pt x="48244" y="0"/>
                    </a:moveTo>
                    <a:lnTo>
                      <a:pt x="1914029" y="0"/>
                    </a:lnTo>
                    <a:cubicBezTo>
                      <a:pt x="1940673" y="0"/>
                      <a:pt x="1962273" y="21600"/>
                      <a:pt x="1962273" y="48244"/>
                    </a:cubicBezTo>
                    <a:lnTo>
                      <a:pt x="1962273" y="492795"/>
                    </a:lnTo>
                    <a:cubicBezTo>
                      <a:pt x="1962273" y="519439"/>
                      <a:pt x="1940673" y="541039"/>
                      <a:pt x="1914029" y="541039"/>
                    </a:cubicBezTo>
                    <a:lnTo>
                      <a:pt x="48244" y="541039"/>
                    </a:lnTo>
                    <a:cubicBezTo>
                      <a:pt x="35449" y="541039"/>
                      <a:pt x="23178" y="535956"/>
                      <a:pt x="14130" y="526908"/>
                    </a:cubicBezTo>
                    <a:cubicBezTo>
                      <a:pt x="5083" y="517861"/>
                      <a:pt x="0" y="505590"/>
                      <a:pt x="0" y="492795"/>
                    </a:cubicBezTo>
                    <a:lnTo>
                      <a:pt x="0" y="48244"/>
                    </a:lnTo>
                    <a:cubicBezTo>
                      <a:pt x="0" y="21600"/>
                      <a:pt x="21600" y="0"/>
                      <a:pt x="48244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7204" y="220623"/>
              <a:ext cx="6700425" cy="122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000000"/>
                  </a:solidFill>
                  <a:latin typeface="Repo Bold Bold"/>
                </a:rPr>
                <a:t>Example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DC44E2-3A87-678E-6D0E-E5B873E47A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389"/>
          <a:stretch/>
        </p:blipFill>
        <p:spPr>
          <a:xfrm>
            <a:off x="6919133" y="1286508"/>
            <a:ext cx="8773747" cy="2750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B64F33-DD9F-ABDB-08D1-432C5B785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697" b="17444"/>
          <a:stretch/>
        </p:blipFill>
        <p:spPr>
          <a:xfrm rot="16200000">
            <a:off x="6564049" y="2916989"/>
            <a:ext cx="4747846" cy="69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739236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6352371" y="4206110"/>
            <a:ext cx="5583259" cy="5080765"/>
          </a:xfrm>
          <a:custGeom>
            <a:avLst/>
            <a:gdLst/>
            <a:ahLst/>
            <a:cxnLst/>
            <a:rect l="l" t="t" r="r" b="b"/>
            <a:pathLst>
              <a:path w="5583259" h="5080765">
                <a:moveTo>
                  <a:pt x="0" y="0"/>
                </a:moveTo>
                <a:lnTo>
                  <a:pt x="5583258" y="0"/>
                </a:lnTo>
                <a:lnTo>
                  <a:pt x="5583258" y="5080765"/>
                </a:lnTo>
                <a:lnTo>
                  <a:pt x="0" y="5080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12489154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 rot="7499656" flipV="1">
            <a:off x="391737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 rot="-7473391" flipH="1" flipV="1">
            <a:off x="11989254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1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1" y="0"/>
                </a:lnTo>
                <a:lnTo>
                  <a:pt x="2397621" y="10830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 rot="8446158">
            <a:off x="7416559" y="3338099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Freeform 10"/>
          <p:cNvSpPr/>
          <p:nvPr/>
        </p:nvSpPr>
        <p:spPr>
          <a:xfrm>
            <a:off x="5559779" y="1028700"/>
            <a:ext cx="7168443" cy="2706087"/>
          </a:xfrm>
          <a:custGeom>
            <a:avLst/>
            <a:gdLst/>
            <a:ahLst/>
            <a:cxnLst/>
            <a:rect l="l" t="t" r="r" b="b"/>
            <a:pathLst>
              <a:path w="7168443" h="2706087">
                <a:moveTo>
                  <a:pt x="0" y="0"/>
                </a:moveTo>
                <a:lnTo>
                  <a:pt x="7168442" y="0"/>
                </a:lnTo>
                <a:lnTo>
                  <a:pt x="7168442" y="2706087"/>
                </a:lnTo>
                <a:lnTo>
                  <a:pt x="0" y="27060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" name="TextBox 11"/>
          <p:cNvSpPr txBox="1"/>
          <p:nvPr/>
        </p:nvSpPr>
        <p:spPr>
          <a:xfrm>
            <a:off x="7069703" y="4971247"/>
            <a:ext cx="4148595" cy="372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0" dirty="0">
                <a:solidFill>
                  <a:srgbClr val="000000"/>
                </a:solidFill>
                <a:latin typeface="DM Sans"/>
              </a:rPr>
              <a:t>A common solution for some mistakes regarding conditional probabilities or</a:t>
            </a:r>
          </a:p>
          <a:p>
            <a:pPr>
              <a:lnSpc>
                <a:spcPts val="4200"/>
              </a:lnSpc>
            </a:pPr>
            <a:endParaRPr lang="en-US" sz="3000" spc="-30" dirty="0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000000"/>
                </a:solidFill>
                <a:latin typeface="DM Sans"/>
              </a:rPr>
              <a:t>incorporate information about subsequent events.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4307" y="5635012"/>
            <a:ext cx="3510381" cy="159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DM Sans"/>
              </a:rPr>
              <a:t>Developed by Thomas Bayes (1701 – 1761)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2783" y="1816865"/>
            <a:ext cx="6105832" cy="105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Bayes' Theorem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4388" y="5635012"/>
            <a:ext cx="3510381" cy="159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DM Sans"/>
              </a:rPr>
              <a:t>It is a pillar of both probability and statistics.</a:t>
            </a:r>
          </a:p>
        </p:txBody>
      </p:sp>
      <p:sp>
        <p:nvSpPr>
          <p:cNvPr id="15" name="Freeform 15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6" name="Freeform 16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Freeform 3"/>
          <p:cNvSpPr/>
          <p:nvPr/>
        </p:nvSpPr>
        <p:spPr>
          <a:xfrm>
            <a:off x="10585250" y="5047447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4" name="Group 4"/>
          <p:cNvGrpSpPr/>
          <p:nvPr/>
        </p:nvGrpSpPr>
        <p:grpSpPr>
          <a:xfrm>
            <a:off x="1500230" y="1358065"/>
            <a:ext cx="14426241" cy="8236373"/>
            <a:chOff x="0" y="0"/>
            <a:chExt cx="5716872" cy="326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16872" cy="3263933"/>
            </a:xfrm>
            <a:custGeom>
              <a:avLst/>
              <a:gdLst/>
              <a:ahLst/>
              <a:cxnLst/>
              <a:rect l="l" t="t" r="r" b="b"/>
              <a:pathLst>
                <a:path w="5716872" h="3263933">
                  <a:moveTo>
                    <a:pt x="18246" y="0"/>
                  </a:moveTo>
                  <a:lnTo>
                    <a:pt x="5698626" y="0"/>
                  </a:lnTo>
                  <a:cubicBezTo>
                    <a:pt x="5708703" y="0"/>
                    <a:pt x="5716872" y="8169"/>
                    <a:pt x="5716872" y="18246"/>
                  </a:cubicBezTo>
                  <a:lnTo>
                    <a:pt x="5716872" y="3245687"/>
                  </a:lnTo>
                  <a:cubicBezTo>
                    <a:pt x="5716872" y="3250526"/>
                    <a:pt x="5714950" y="3255167"/>
                    <a:pt x="5711528" y="3258589"/>
                  </a:cubicBezTo>
                  <a:cubicBezTo>
                    <a:pt x="5708106" y="3262011"/>
                    <a:pt x="5703465" y="3263933"/>
                    <a:pt x="5698626" y="3263933"/>
                  </a:cubicBezTo>
                  <a:lnTo>
                    <a:pt x="18246" y="3263933"/>
                  </a:lnTo>
                  <a:cubicBezTo>
                    <a:pt x="13407" y="3263933"/>
                    <a:pt x="8766" y="3262011"/>
                    <a:pt x="5344" y="3258589"/>
                  </a:cubicBezTo>
                  <a:cubicBezTo>
                    <a:pt x="1922" y="3255167"/>
                    <a:pt x="0" y="3250526"/>
                    <a:pt x="0" y="3245687"/>
                  </a:cubicBezTo>
                  <a:lnTo>
                    <a:pt x="0" y="18246"/>
                  </a:lnTo>
                  <a:cubicBezTo>
                    <a:pt x="0" y="13407"/>
                    <a:pt x="1922" y="8766"/>
                    <a:pt x="5344" y="5344"/>
                  </a:cubicBezTo>
                  <a:cubicBezTo>
                    <a:pt x="8766" y="1922"/>
                    <a:pt x="13407" y="0"/>
                    <a:pt x="18246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en-PH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59779" y="572651"/>
            <a:ext cx="7168443" cy="2706087"/>
            <a:chOff x="0" y="0"/>
            <a:chExt cx="9557924" cy="36081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57924" cy="3608116"/>
            </a:xfrm>
            <a:custGeom>
              <a:avLst/>
              <a:gdLst/>
              <a:ahLst/>
              <a:cxnLst/>
              <a:rect l="l" t="t" r="r" b="b"/>
              <a:pathLst>
                <a:path w="9557924" h="3608116">
                  <a:moveTo>
                    <a:pt x="0" y="0"/>
                  </a:moveTo>
                  <a:lnTo>
                    <a:pt x="9557924" y="0"/>
                  </a:lnTo>
                  <a:lnTo>
                    <a:pt x="9557924" y="3608116"/>
                  </a:lnTo>
                  <a:lnTo>
                    <a:pt x="0" y="3608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H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10672" y="1095337"/>
              <a:ext cx="8141110" cy="1359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Repo Bold Bold"/>
                </a:rPr>
                <a:t>Bayes' Theorem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4462258" y="1679443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37" name="Group 37"/>
          <p:cNvGrpSpPr/>
          <p:nvPr/>
        </p:nvGrpSpPr>
        <p:grpSpPr>
          <a:xfrm>
            <a:off x="2672328" y="6996150"/>
            <a:ext cx="4605817" cy="1694723"/>
            <a:chOff x="0" y="0"/>
            <a:chExt cx="6141089" cy="2259631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6141089" cy="2259631"/>
              <a:chOff x="0" y="0"/>
              <a:chExt cx="2097180" cy="77166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2097180" cy="771663"/>
              </a:xfrm>
              <a:custGeom>
                <a:avLst/>
                <a:gdLst/>
                <a:ahLst/>
                <a:cxnLst/>
                <a:rect l="l" t="t" r="r" b="b"/>
                <a:pathLst>
                  <a:path w="2097180" h="771663">
                    <a:moveTo>
                      <a:pt x="57151" y="0"/>
                    </a:moveTo>
                    <a:lnTo>
                      <a:pt x="2040029" y="0"/>
                    </a:lnTo>
                    <a:cubicBezTo>
                      <a:pt x="2071593" y="0"/>
                      <a:pt x="2097180" y="25587"/>
                      <a:pt x="2097180" y="57151"/>
                    </a:cubicBezTo>
                    <a:lnTo>
                      <a:pt x="2097180" y="714512"/>
                    </a:lnTo>
                    <a:cubicBezTo>
                      <a:pt x="2097180" y="729670"/>
                      <a:pt x="2091159" y="744206"/>
                      <a:pt x="2080441" y="754924"/>
                    </a:cubicBezTo>
                    <a:cubicBezTo>
                      <a:pt x="2069723" y="765642"/>
                      <a:pt x="2055186" y="771663"/>
                      <a:pt x="2040029" y="771663"/>
                    </a:cubicBezTo>
                    <a:lnTo>
                      <a:pt x="57151" y="771663"/>
                    </a:lnTo>
                    <a:cubicBezTo>
                      <a:pt x="25587" y="771663"/>
                      <a:pt x="0" y="746076"/>
                      <a:pt x="0" y="714512"/>
                    </a:cubicBezTo>
                    <a:lnTo>
                      <a:pt x="0" y="57151"/>
                    </a:lnTo>
                    <a:cubicBezTo>
                      <a:pt x="0" y="41993"/>
                      <a:pt x="6021" y="27457"/>
                      <a:pt x="16739" y="16739"/>
                    </a:cubicBezTo>
                    <a:cubicBezTo>
                      <a:pt x="27457" y="6021"/>
                      <a:pt x="41993" y="0"/>
                      <a:pt x="57151" y="0"/>
                    </a:cubicBezTo>
                    <a:close/>
                  </a:path>
                </a:pathLst>
              </a:custGeom>
              <a:solidFill>
                <a:srgbClr val="FFF6E5"/>
              </a:solidFill>
              <a:ln w="47625" cap="rnd">
                <a:solidFill>
                  <a:srgbClr val="FFF6E5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583161" y="758387"/>
              <a:ext cx="2480610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ea typeface="DM Sans"/>
                </a:rPr>
                <a:t>𝑃(𝑨|𝑩)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694266" y="393304"/>
              <a:ext cx="3028292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𝑃(𝑩|𝑨) 𝑃(𝐴)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192688" y="1123470"/>
              <a:ext cx="2031449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𝑃(𝐵)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351936" y="1005986"/>
              <a:ext cx="3712953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3000" spc="-375">
                  <a:solidFill>
                    <a:srgbClr val="000000"/>
                  </a:solidFill>
                  <a:latin typeface="DM Sans"/>
                </a:rPr>
                <a:t>————————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795230" y="758387"/>
              <a:ext cx="1113413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latin typeface="DM Sans"/>
                </a:rPr>
                <a:t>=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828668" y="5047447"/>
            <a:ext cx="7524018" cy="2146483"/>
            <a:chOff x="0" y="0"/>
            <a:chExt cx="10032024" cy="2861978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0032024" cy="2861978"/>
              <a:chOff x="0" y="0"/>
              <a:chExt cx="3425933" cy="97736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425933" cy="977364"/>
              </a:xfrm>
              <a:custGeom>
                <a:avLst/>
                <a:gdLst/>
                <a:ahLst/>
                <a:cxnLst/>
                <a:rect l="l" t="t" r="r" b="b"/>
                <a:pathLst>
                  <a:path w="3425933" h="977364">
                    <a:moveTo>
                      <a:pt x="34985" y="0"/>
                    </a:moveTo>
                    <a:lnTo>
                      <a:pt x="3390948" y="0"/>
                    </a:lnTo>
                    <a:cubicBezTo>
                      <a:pt x="3400227" y="0"/>
                      <a:pt x="3409125" y="3686"/>
                      <a:pt x="3415686" y="10247"/>
                    </a:cubicBezTo>
                    <a:cubicBezTo>
                      <a:pt x="3422247" y="16808"/>
                      <a:pt x="3425933" y="25706"/>
                      <a:pt x="3425933" y="34985"/>
                    </a:cubicBezTo>
                    <a:lnTo>
                      <a:pt x="3425933" y="942380"/>
                    </a:lnTo>
                    <a:cubicBezTo>
                      <a:pt x="3425933" y="961701"/>
                      <a:pt x="3410270" y="977364"/>
                      <a:pt x="3390948" y="977364"/>
                    </a:cubicBezTo>
                    <a:lnTo>
                      <a:pt x="34985" y="977364"/>
                    </a:lnTo>
                    <a:cubicBezTo>
                      <a:pt x="15663" y="977364"/>
                      <a:pt x="0" y="961701"/>
                      <a:pt x="0" y="942380"/>
                    </a:cubicBezTo>
                    <a:lnTo>
                      <a:pt x="0" y="34985"/>
                    </a:lnTo>
                    <a:cubicBezTo>
                      <a:pt x="0" y="15663"/>
                      <a:pt x="15663" y="0"/>
                      <a:pt x="34985" y="0"/>
                    </a:cubicBezTo>
                    <a:close/>
                  </a:path>
                </a:pathLst>
              </a:custGeom>
              <a:solidFill>
                <a:srgbClr val="FFF6E5"/>
              </a:solidFill>
              <a:ln w="47625" cap="rnd">
                <a:solidFill>
                  <a:srgbClr val="FFF6E5"/>
                </a:solidFill>
                <a:round/>
              </a:ln>
            </p:spPr>
            <p:txBody>
              <a:bodyPr/>
              <a:lstStyle/>
              <a:p>
                <a:endParaRPr lang="en-PH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518475" y="621361"/>
              <a:ext cx="1113413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latin typeface="DM Sans"/>
                </a:rPr>
                <a:t>=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28971" y="621361"/>
              <a:ext cx="1575289" cy="6700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𝑃(𝑨|𝑩)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177496" y="278508"/>
              <a:ext cx="3028292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ea typeface="DM Sans"/>
                </a:rPr>
                <a:t>𝑃(𝑩|𝑨) 𝑃(𝐴)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2431335" y="865743"/>
              <a:ext cx="7020642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3000" spc="-375">
                  <a:solidFill>
                    <a:srgbClr val="000000"/>
                  </a:solidFill>
                  <a:latin typeface="DM Sans"/>
                </a:rPr>
                <a:t>———————————————————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2175854" y="1002314"/>
              <a:ext cx="7518440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latin typeface="DM Sans"/>
                </a:rPr>
                <a:t>[𝑃(𝐴) . 𝑃(𝐵|𝐴)] + [𝑃(𝐴) . 𝑃(𝐵|𝐴)]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955001" y="1733181"/>
              <a:ext cx="5805516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𝑺𝑼𝑩𝑺𝑬𝑸𝑼𝑬𝑵𝑻 𝑬𝑽𝑬𝑵𝑻𝑺</a:t>
              </a:r>
            </a:p>
          </p:txBody>
        </p:sp>
      </p:grpSp>
      <p:sp>
        <p:nvSpPr>
          <p:cNvPr id="56" name="Freeform 39">
            <a:extLst>
              <a:ext uri="{FF2B5EF4-FFF2-40B4-BE49-F238E27FC236}">
                <a16:creationId xmlns:a16="http://schemas.microsoft.com/office/drawing/2014/main" id="{A660A64D-9CE8-0D2E-876B-F931D7D1F516}"/>
              </a:ext>
            </a:extLst>
          </p:cNvPr>
          <p:cNvSpPr/>
          <p:nvPr/>
        </p:nvSpPr>
        <p:spPr>
          <a:xfrm>
            <a:off x="2705629" y="3947104"/>
            <a:ext cx="4605817" cy="1694723"/>
          </a:xfrm>
          <a:custGeom>
            <a:avLst/>
            <a:gdLst/>
            <a:ahLst/>
            <a:cxnLst/>
            <a:rect l="l" t="t" r="r" b="b"/>
            <a:pathLst>
              <a:path w="2097180" h="771663">
                <a:moveTo>
                  <a:pt x="57151" y="0"/>
                </a:moveTo>
                <a:lnTo>
                  <a:pt x="2040029" y="0"/>
                </a:lnTo>
                <a:cubicBezTo>
                  <a:pt x="2071593" y="0"/>
                  <a:pt x="2097180" y="25587"/>
                  <a:pt x="2097180" y="57151"/>
                </a:cubicBezTo>
                <a:lnTo>
                  <a:pt x="2097180" y="714512"/>
                </a:lnTo>
                <a:cubicBezTo>
                  <a:pt x="2097180" y="729670"/>
                  <a:pt x="2091159" y="744206"/>
                  <a:pt x="2080441" y="754924"/>
                </a:cubicBezTo>
                <a:cubicBezTo>
                  <a:pt x="2069723" y="765642"/>
                  <a:pt x="2055186" y="771663"/>
                  <a:pt x="2040029" y="771663"/>
                </a:cubicBezTo>
                <a:lnTo>
                  <a:pt x="57151" y="771663"/>
                </a:lnTo>
                <a:cubicBezTo>
                  <a:pt x="25587" y="771663"/>
                  <a:pt x="0" y="746076"/>
                  <a:pt x="0" y="714512"/>
                </a:cubicBezTo>
                <a:lnTo>
                  <a:pt x="0" y="57151"/>
                </a:lnTo>
                <a:cubicBezTo>
                  <a:pt x="0" y="41993"/>
                  <a:pt x="6021" y="27457"/>
                  <a:pt x="16739" y="16739"/>
                </a:cubicBezTo>
                <a:cubicBezTo>
                  <a:pt x="27457" y="6021"/>
                  <a:pt x="41993" y="0"/>
                  <a:pt x="57151" y="0"/>
                </a:cubicBezTo>
                <a:close/>
              </a:path>
            </a:pathLst>
          </a:custGeom>
          <a:solidFill>
            <a:srgbClr val="FFF6E5"/>
          </a:solidFill>
          <a:ln w="47625" cap="rnd">
            <a:solidFill>
              <a:srgbClr val="FFF6E5"/>
            </a:solidFill>
            <a:round/>
          </a:ln>
        </p:spPr>
        <p:txBody>
          <a:bodyPr/>
          <a:lstStyle/>
          <a:p>
            <a:endParaRPr lang="en-PH" dirty="0"/>
          </a:p>
        </p:txBody>
      </p:sp>
      <p:grpSp>
        <p:nvGrpSpPr>
          <p:cNvPr id="58" name="Group 13">
            <a:extLst>
              <a:ext uri="{FF2B5EF4-FFF2-40B4-BE49-F238E27FC236}">
                <a16:creationId xmlns:a16="http://schemas.microsoft.com/office/drawing/2014/main" id="{24A8D8FE-D4FE-0D06-2778-A70F11A7E9BB}"/>
              </a:ext>
            </a:extLst>
          </p:cNvPr>
          <p:cNvGrpSpPr/>
          <p:nvPr/>
        </p:nvGrpSpPr>
        <p:grpSpPr>
          <a:xfrm>
            <a:off x="2852951" y="4304135"/>
            <a:ext cx="4111296" cy="997467"/>
            <a:chOff x="0" y="0"/>
            <a:chExt cx="5481728" cy="1329956"/>
          </a:xfrm>
        </p:grpSpPr>
        <p:sp>
          <p:nvSpPr>
            <p:cNvPr id="59" name="TextBox 14">
              <a:extLst>
                <a:ext uri="{FF2B5EF4-FFF2-40B4-BE49-F238E27FC236}">
                  <a16:creationId xmlns:a16="http://schemas.microsoft.com/office/drawing/2014/main" id="{6512A905-7CF2-8EBC-0193-A1B3ED5C165E}"/>
                </a:ext>
              </a:extLst>
            </p:cNvPr>
            <p:cNvSpPr txBox="1"/>
            <p:nvPr/>
          </p:nvSpPr>
          <p:spPr>
            <a:xfrm>
              <a:off x="0" y="267929"/>
              <a:ext cx="2480610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𝑃(𝑨|𝑩) =</a:t>
              </a:r>
            </a:p>
          </p:txBody>
        </p: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EB8089FF-3934-66AD-ACA6-B736F28F3A15}"/>
                </a:ext>
              </a:extLst>
            </p:cNvPr>
            <p:cNvSpPr txBox="1"/>
            <p:nvPr/>
          </p:nvSpPr>
          <p:spPr>
            <a:xfrm>
              <a:off x="2366310" y="-66675"/>
              <a:ext cx="2517884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ea typeface="DM Sans"/>
                </a:rPr>
                <a:t>𝑃(𝐴∩𝐵)</a:t>
              </a:r>
            </a:p>
          </p:txBody>
        </p:sp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219196AE-CC1E-C52B-8D77-0B65B0B34A91}"/>
                </a:ext>
              </a:extLst>
            </p:cNvPr>
            <p:cNvSpPr txBox="1"/>
            <p:nvPr/>
          </p:nvSpPr>
          <p:spPr>
            <a:xfrm>
              <a:off x="2366310" y="653775"/>
              <a:ext cx="2517884" cy="676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-30" dirty="0">
                  <a:solidFill>
                    <a:srgbClr val="000000"/>
                  </a:solidFill>
                  <a:ea typeface="DM Sans"/>
                </a:rPr>
                <a:t>𝑃(𝐵)</a:t>
              </a:r>
            </a:p>
          </p:txBody>
        </p:sp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4CB3A051-F851-E19B-8C1D-1FCD52429F2F}"/>
                </a:ext>
              </a:extLst>
            </p:cNvPr>
            <p:cNvSpPr txBox="1"/>
            <p:nvPr/>
          </p:nvSpPr>
          <p:spPr>
            <a:xfrm>
              <a:off x="1768775" y="516482"/>
              <a:ext cx="3712953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3000" spc="-375" dirty="0">
                  <a:solidFill>
                    <a:srgbClr val="000000"/>
                  </a:solidFill>
                  <a:latin typeface="DM Sans"/>
                </a:rPr>
                <a:t>————————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362</Words>
  <Application>Microsoft Office PowerPoint</Application>
  <PresentationFormat>Custom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DM Sans</vt:lpstr>
      <vt:lpstr>Repo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Creative Doodle Brainstorming Presentation</dc:title>
  <cp:lastModifiedBy>Fergielyn</cp:lastModifiedBy>
  <cp:revision>3</cp:revision>
  <dcterms:created xsi:type="dcterms:W3CDTF">2006-08-16T00:00:00Z</dcterms:created>
  <dcterms:modified xsi:type="dcterms:W3CDTF">2023-09-08T16:14:53Z</dcterms:modified>
  <dc:identifier>DAFt0vUnBdk</dc:identifier>
</cp:coreProperties>
</file>